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76" r:id="rId4"/>
    <p:sldId id="269" r:id="rId5"/>
    <p:sldId id="279" r:id="rId6"/>
    <p:sldId id="280" r:id="rId7"/>
    <p:sldId id="282" r:id="rId8"/>
    <p:sldId id="284" r:id="rId9"/>
    <p:sldId id="287" r:id="rId10"/>
    <p:sldId id="290" r:id="rId11"/>
    <p:sldId id="285" r:id="rId12"/>
    <p:sldId id="286" r:id="rId13"/>
    <p:sldId id="307" r:id="rId14"/>
    <p:sldId id="292" r:id="rId15"/>
    <p:sldId id="293" r:id="rId16"/>
    <p:sldId id="310" r:id="rId17"/>
    <p:sldId id="312" r:id="rId18"/>
    <p:sldId id="311" r:id="rId19"/>
    <p:sldId id="315" r:id="rId20"/>
    <p:sldId id="316" r:id="rId21"/>
    <p:sldId id="318" r:id="rId22"/>
    <p:sldId id="322" r:id="rId23"/>
    <p:sldId id="265" r:id="rId24"/>
    <p:sldId id="306" r:id="rId25"/>
    <p:sldId id="308" r:id="rId26"/>
    <p:sldId id="309" r:id="rId27"/>
    <p:sldId id="294" r:id="rId28"/>
    <p:sldId id="317" r:id="rId29"/>
    <p:sldId id="298" r:id="rId30"/>
    <p:sldId id="291" r:id="rId31"/>
    <p:sldId id="321" r:id="rId32"/>
    <p:sldId id="302" r:id="rId33"/>
    <p:sldId id="320" r:id="rId34"/>
    <p:sldId id="303" r:id="rId35"/>
    <p:sldId id="304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524642752989212E-2"/>
          <c:y val="2.5738916256157634E-2"/>
          <c:w val="0.6964012831729367"/>
          <c:h val="0.763752181839339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 начало года</c:v>
                </c:pt>
                <c:pt idx="1">
                  <c:v>на конец года</c:v>
                </c:pt>
                <c:pt idx="2">
                  <c:v>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 начало года</c:v>
                </c:pt>
                <c:pt idx="1">
                  <c:v>на конец года</c:v>
                </c:pt>
                <c:pt idx="2">
                  <c:v> 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0.44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 начало года</c:v>
                </c:pt>
                <c:pt idx="1">
                  <c:v>на конец года</c:v>
                </c:pt>
                <c:pt idx="2">
                  <c:v> 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</c:v>
                </c:pt>
                <c:pt idx="1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23360"/>
        <c:axId val="99004352"/>
        <c:axId val="0"/>
      </c:bar3DChart>
      <c:catAx>
        <c:axId val="3342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004352"/>
        <c:crosses val="autoZero"/>
        <c:auto val="1"/>
        <c:lblAlgn val="ctr"/>
        <c:lblOffset val="100"/>
        <c:noMultiLvlLbl val="0"/>
      </c:catAx>
      <c:valAx>
        <c:axId val="99004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423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 бюджетное  дошкольное образовательное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детский сад №28 города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Кузнецка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по математике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D2A2A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ХОТИМ ВСЕ ЗНАТЬ И ИЗМЕРЯТЬ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Номинация: дошкольный возраст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59512">
            <a:off x="129820" y="3083395"/>
            <a:ext cx="3074407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1434">
            <a:off x="5813030" y="3154168"/>
            <a:ext cx="3186930" cy="3568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3619500"/>
            <a:ext cx="29718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III</a:t>
            </a:r>
            <a:r>
              <a:rPr lang="ru-RU" i="1" dirty="0" smtClean="0"/>
              <a:t> этап. Заключительный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</a:t>
            </a:r>
            <a:r>
              <a:rPr lang="ru-RU" dirty="0" smtClean="0"/>
              <a:t>ОД  (Математический досуг « В гостях у королевы Величины»)</a:t>
            </a:r>
          </a:p>
          <a:p>
            <a:pPr lvl="0"/>
            <a:r>
              <a:rPr lang="ru-RU" dirty="0" smtClean="0"/>
              <a:t>Создание презентации по теме проекта «Хотим все знать и измерять»</a:t>
            </a:r>
          </a:p>
          <a:p>
            <a:pPr lvl="0"/>
            <a:r>
              <a:rPr lang="ru-RU" dirty="0" smtClean="0"/>
              <a:t>Вывод по итогам работы над проектом.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Предполагаемый результат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ходе проекта через исследовательскую, практическую и игровую деятельность дети овладеют общепринятым способом измерения длины, ширины, высоты, объема, познакомятся с единицей измерения жидкости, с условными мерками, с самим термином «измерить», «взвесить» однокоренными словами: мерили, померили, измерили, мерка. </a:t>
            </a:r>
          </a:p>
          <a:p>
            <a:r>
              <a:rPr lang="ru-RU" dirty="0" smtClean="0"/>
              <a:t>Обучение детей измерению объема поможет устранить недостатки в формировании представлений о числе, обогатится содержание детских игр, приобретенные на занятиях знания дети будут включать в каждодневную практическую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ожидаемые результаты: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 изучения результатов контрольного эксперимента было выявлено следующее -  дети: </a:t>
            </a:r>
          </a:p>
          <a:p>
            <a:r>
              <a:rPr lang="ru-RU" dirty="0" smtClean="0"/>
              <a:t>- научились измерять длину, ширину, высоту предметов с помощью условной мерки (бумаги в клетку)</a:t>
            </a:r>
          </a:p>
          <a:p>
            <a:r>
              <a:rPr lang="ru-RU" dirty="0" smtClean="0"/>
              <a:t>-дети , точнее стали  дифференцировать длину, ширину, высоту, т.е. пространственные признаки предметов, отражая их в своей речи;</a:t>
            </a:r>
          </a:p>
          <a:p>
            <a:r>
              <a:rPr lang="ru-RU" dirty="0" smtClean="0"/>
              <a:t>-сформировалось знание о способах измерения объема жидких и сыпучих предметов (они предлагают, при измерении объема выбрать подходящую мерку или взять мерный стаканчик). </a:t>
            </a:r>
          </a:p>
          <a:p>
            <a:r>
              <a:rPr lang="ru-RU" dirty="0" smtClean="0"/>
              <a:t>-усвоили основное правило измерения (соблюдение полноты мерки)</a:t>
            </a:r>
          </a:p>
          <a:p>
            <a:r>
              <a:rPr lang="ru-RU" dirty="0" smtClean="0"/>
              <a:t>-познакомились с весами</a:t>
            </a:r>
          </a:p>
          <a:p>
            <a:r>
              <a:rPr lang="ru-RU" dirty="0" smtClean="0"/>
              <a:t>-стали понимать, что результат измерения(длины, веса, объема) зависит от величины условной мерки.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98146378"/>
              </p:ext>
            </p:extLst>
          </p:nvPr>
        </p:nvGraphicFramePr>
        <p:xfrm>
          <a:off x="228600" y="1447800"/>
          <a:ext cx="7696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152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измерительных умений у детей группы компенсирующей направленности от 6 до 7 лет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Практическая реализация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Знакомство с инструментами измерения»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057400"/>
            <a:ext cx="39624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057400"/>
            <a:ext cx="28194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4734" y="4430496"/>
            <a:ext cx="3023095" cy="2264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38200" y="510540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линейкой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5562600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сантиметром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«Измерение длины при помощи условной мерки»: (исследовательская деятельность)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0351">
            <a:off x="3886200" y="1600200"/>
            <a:ext cx="4343400" cy="2438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7196">
            <a:off x="452103" y="1906797"/>
            <a:ext cx="3300852" cy="2475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2248" y="3353915"/>
            <a:ext cx="2641372" cy="3521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«Измерение ширины при помощи условной мерки»: (исследовательская деятельность)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752601"/>
            <a:ext cx="4572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7196">
            <a:off x="452103" y="1906797"/>
            <a:ext cx="3300852" cy="2475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10000"/>
            <a:ext cx="38100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0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«Измерение высоты при помощи условной мерки»: (исследовательская деятельность)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178" y="2262433"/>
            <a:ext cx="2739044" cy="3541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7196">
            <a:off x="461404" y="1491094"/>
            <a:ext cx="2679246" cy="3370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429000"/>
            <a:ext cx="26670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3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52202"/>
            <a:ext cx="7239000" cy="86699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«Измерение толщины»: (исследовательская деятельность)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8989" y="2401671"/>
            <a:ext cx="2761211" cy="3262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7196">
            <a:off x="726356" y="1418195"/>
            <a:ext cx="2313399" cy="3142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352800"/>
            <a:ext cx="28956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8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«Измерение сыпучих веществ  при помощи условной мерки»: (исследовательская деятельность)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1661710"/>
            <a:ext cx="3962400" cy="2959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7196">
            <a:off x="45524" y="1623501"/>
            <a:ext cx="3076699" cy="3035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429000"/>
            <a:ext cx="3429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9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20040"/>
            <a:ext cx="8229600" cy="1737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Тип проекта: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познавательно – исследовательский</a:t>
            </a:r>
            <a:br>
              <a:rPr lang="ru-RU" sz="310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Продолжительность проекта: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Сентябрь2021 - май 2022г.</a:t>
            </a:r>
          </a:p>
          <a:p>
            <a:pPr algn="ctr"/>
            <a:endParaRPr lang="ru-RU" b="1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Контингент участников проекта: </a:t>
            </a:r>
            <a:r>
              <a:rPr lang="ru-RU" dirty="0" smtClean="0">
                <a:solidFill>
                  <a:srgbClr val="00B0F0"/>
                </a:solidFill>
              </a:rPr>
              <a:t>дети группы компенсирующей направленности с 6 до 7 лет, педагоги, родители.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«Измерение объёма жидкости  при помощи условной мерки»: (исследовательская деятельность)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77536">
            <a:off x="3733800" y="1524000"/>
            <a:ext cx="44196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7196">
            <a:off x="8015" y="1547980"/>
            <a:ext cx="3943137" cy="2805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592" y="3913340"/>
            <a:ext cx="4362608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1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52202"/>
            <a:ext cx="7239000" cy="8669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Чтение художественной литературы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865500"/>
            <a:ext cx="3810000" cy="4335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7196">
            <a:off x="647849" y="1787924"/>
            <a:ext cx="3578613" cy="4187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44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Опыт: «Что тяжелее камень или вата?»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25890">
            <a:off x="386023" y="1292919"/>
            <a:ext cx="4347184" cy="336532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70320">
            <a:off x="4873859" y="2150848"/>
            <a:ext cx="3250217" cy="4171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1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Экскурсия в медицинский кабинет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Знакомство с измерительным прибором - ростомер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209964">
            <a:off x="543557" y="3274354"/>
            <a:ext cx="3648456" cy="273634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79015">
            <a:off x="5348249" y="2721956"/>
            <a:ext cx="2452454" cy="349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474" y="4249341"/>
            <a:ext cx="3095625" cy="2321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«Знакомство с весами»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Экскурсия в медицинский кабинет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46590">
            <a:off x="281370" y="2437769"/>
            <a:ext cx="2778209" cy="2072499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93944">
            <a:off x="5153391" y="2321633"/>
            <a:ext cx="3038413" cy="227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68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474" y="4249341"/>
            <a:ext cx="3095624" cy="2321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«Знакомство с весами»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Виды весов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46590">
            <a:off x="750759" y="2176185"/>
            <a:ext cx="2072400" cy="2594616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93944">
            <a:off x="5383867" y="1872139"/>
            <a:ext cx="2195420" cy="2677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Экскурсия на кухню детского сада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257300"/>
            <a:ext cx="3426884" cy="25701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257300"/>
            <a:ext cx="3657600" cy="26289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3581400"/>
            <a:ext cx="24384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9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573" y="3200400"/>
            <a:ext cx="2655443" cy="35405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Сюжетно – ролевая игра «Ателье»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77496">
            <a:off x="574894" y="1418689"/>
            <a:ext cx="2329083" cy="298802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55025">
            <a:off x="5937830" y="1430302"/>
            <a:ext cx="2395607" cy="302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Сюжетно – ролевая игра «Аптека»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77496">
            <a:off x="803867" y="2129750"/>
            <a:ext cx="3079796" cy="338815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55025">
            <a:off x="4908563" y="2245249"/>
            <a:ext cx="3088904" cy="3481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0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Сюжетно- ролевая игра «Магазин»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058" y="1295400"/>
            <a:ext cx="6881284" cy="5160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/>
              <a:t>Формирование у дошкольников представлений о величине создает чувственную основу для овладения в последующем величиной как математическим понятием. Этой цели служит и усвоение элементарных способов измерительной деятельности, которая влияет на умственное и математическое развитие ребенка.</a:t>
            </a:r>
          </a:p>
          <a:p>
            <a:pPr algn="just"/>
            <a:r>
              <a:rPr lang="ru-RU" b="1" dirty="0" smtClean="0"/>
              <a:t>Овладение элементарными способами измерения совершенствует глазомер. Развитый глазомер является основой многих практических навыков и умений и требуется людям разных профессий.</a:t>
            </a:r>
          </a:p>
          <a:p>
            <a:pPr algn="just"/>
            <a:r>
              <a:rPr lang="ru-RU" b="1" dirty="0" smtClean="0"/>
              <a:t> Измерительная деятельность дошкольника способствует развитию у него наглядно-действенного, наглядно-образного и логического мышления.</a:t>
            </a:r>
          </a:p>
          <a:p>
            <a:pPr algn="just"/>
            <a:r>
              <a:rPr lang="ru-RU" b="1" dirty="0" smtClean="0"/>
              <a:t> Овладение измерением в дошкольном возрасте влияет на возникновение предпосылок учебной деятельности. Дети учатся осознавать цель, осваивать способы достижения, подчиняться правилам, решать практические и учебные задачи.</a:t>
            </a:r>
          </a:p>
          <a:p>
            <a:pPr algn="just"/>
            <a:r>
              <a:rPr lang="ru-RU" b="1" dirty="0" smtClean="0"/>
              <a:t> Измерительная деятельность формирует математические представления и понятия. С ее помощью можно решить практические и бытовые задачи.</a:t>
            </a:r>
          </a:p>
          <a:p>
            <a:pPr algn="just"/>
            <a:r>
              <a:rPr lang="ru-RU" b="1" dirty="0" smtClean="0"/>
              <a:t>Научившись правильно измерять, взвешивать  дети смогут использовать эти умения в процессе ручного и хозяйственного труда, в изобразительной деятельности, в конструировании, на физкультуре, в быту. </a:t>
            </a:r>
          </a:p>
          <a:p>
            <a:pPr algn="just"/>
            <a:r>
              <a:rPr lang="ru-RU" b="1" dirty="0" smtClean="0"/>
              <a:t>Дети начинают лучше дифференцировать длину, ширину, высоту, объем жидких и сыпучих веществ, т.е. пространственные признаки предметов.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76420">
            <a:off x="4476416" y="472256"/>
            <a:ext cx="4123509" cy="3309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4070">
            <a:off x="223563" y="327960"/>
            <a:ext cx="4043625" cy="3158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3200400"/>
            <a:ext cx="4571999" cy="3219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7239000" cy="6095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Самостоятельная деятельность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57127">
            <a:off x="5178291" y="960630"/>
            <a:ext cx="2740826" cy="3610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7196">
            <a:off x="320611" y="979360"/>
            <a:ext cx="3062426" cy="3590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24" y="3124200"/>
            <a:ext cx="2847975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4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итоговое мероприятие 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математический досуг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«В гостях у королевы Величины»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203">
            <a:off x="444924" y="1982622"/>
            <a:ext cx="3521075" cy="309497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41" y="1602119"/>
            <a:ext cx="3391593" cy="452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76420">
            <a:off x="5103315" y="221832"/>
            <a:ext cx="3034545" cy="4023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4070">
            <a:off x="637095" y="215425"/>
            <a:ext cx="2834386" cy="3748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3048000"/>
            <a:ext cx="3048000" cy="3676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8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ходе проекта через исследовательскую, практическую и игровую деятельность дети овладели общепринятым способом измерения длины, ширины, высоты, объема. Познакомились с единицей измерения жидкости, с условными мерками, с самим термином «измерить», «взвесить» однокоренными словами: мерили, померили, измерили, мерка. </a:t>
            </a:r>
          </a:p>
          <a:p>
            <a:r>
              <a:rPr lang="ru-RU" dirty="0" smtClean="0"/>
              <a:t>Обучение детей измерению объема помогло устранить недостатки в формировании представлений о числе.</a:t>
            </a:r>
          </a:p>
          <a:p>
            <a:r>
              <a:rPr lang="ru-RU" dirty="0" smtClean="0"/>
              <a:t> Обогатилось содержание детских игр, приобретенные на занятиях знания дети будут включать в каждодневную практическую деятельность.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Список использованных источников.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/>
              <a:t>Белошистая</a:t>
            </a:r>
            <a:r>
              <a:rPr lang="ru-RU" dirty="0" smtClean="0"/>
              <a:t> А.В. «Формирование и развитие математических способностей у дошкольников», </a:t>
            </a:r>
            <a:r>
              <a:rPr lang="ru-RU" dirty="0" err="1" smtClean="0"/>
              <a:t>Владос</a:t>
            </a:r>
            <a:r>
              <a:rPr lang="ru-RU" dirty="0" smtClean="0"/>
              <a:t>, 2003.</a:t>
            </a:r>
          </a:p>
          <a:p>
            <a:pPr lvl="0"/>
            <a:r>
              <a:rPr lang="ru-RU" dirty="0" err="1" smtClean="0"/>
              <a:t>Клещёва</a:t>
            </a:r>
            <a:r>
              <a:rPr lang="ru-RU" dirty="0" smtClean="0"/>
              <a:t> И.В. Основные требования к организации учебно-исследовательской деятельности учащихся при изучении математики (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Emissia.Offline</a:t>
            </a:r>
            <a:r>
              <a:rPr lang="ru-RU" dirty="0" smtClean="0"/>
              <a:t> </a:t>
            </a:r>
            <a:r>
              <a:rPr lang="ru-RU" dirty="0" err="1" smtClean="0"/>
              <a:t>Letters</a:t>
            </a:r>
            <a:r>
              <a:rPr lang="ru-RU" dirty="0" smtClean="0"/>
              <a:t>) – СПб., 2010.</a:t>
            </a:r>
          </a:p>
          <a:p>
            <a:pPr lvl="0"/>
            <a:r>
              <a:rPr lang="ru-RU" dirty="0" smtClean="0"/>
              <a:t>Михайлова З.Н. Особенности и методика освоения детьми дошкольного возраста размеров предметов и величин – СПб.: «ДЕТСТВО-ПРЕСС», 2008.</a:t>
            </a:r>
          </a:p>
          <a:p>
            <a:pPr lvl="0"/>
            <a:r>
              <a:rPr lang="ru-RU" dirty="0" smtClean="0"/>
              <a:t>Непомнящая Р.Л. Значение обучения детей дошкольного возраста измерениям – М.: Просвещение, 1988.</a:t>
            </a:r>
          </a:p>
          <a:p>
            <a:pPr lvl="0"/>
            <a:r>
              <a:rPr lang="ru-RU" dirty="0" smtClean="0"/>
              <a:t>. </a:t>
            </a:r>
            <a:r>
              <a:rPr lang="ru-RU" dirty="0" err="1" smtClean="0"/>
              <a:t>Помораева</a:t>
            </a:r>
            <a:r>
              <a:rPr lang="ru-RU" dirty="0" smtClean="0"/>
              <a:t> И.А,. </a:t>
            </a:r>
            <a:r>
              <a:rPr lang="ru-RU" dirty="0" err="1" smtClean="0"/>
              <a:t>Позина</a:t>
            </a:r>
            <a:r>
              <a:rPr lang="ru-RU" dirty="0" smtClean="0"/>
              <a:t> В.А,М.: Мозаика-синтез, 2010.Г. «Занятия по формированию элементарных математических представлений  у дошкольников подготовительная группа»</a:t>
            </a:r>
          </a:p>
          <a:p>
            <a:pPr lvl="0"/>
            <a:r>
              <a:rPr lang="ru-RU" dirty="0" smtClean="0"/>
              <a:t>  Юдин       «Полезная </a:t>
            </a:r>
            <a:r>
              <a:rPr lang="ru-RU" dirty="0" err="1" smtClean="0"/>
              <a:t>заниматика</a:t>
            </a:r>
            <a:r>
              <a:rPr lang="ru-RU" dirty="0" smtClean="0"/>
              <a:t>», </a:t>
            </a:r>
            <a:r>
              <a:rPr lang="ru-RU" dirty="0" err="1" smtClean="0"/>
              <a:t>Росмэн</a:t>
            </a:r>
            <a:r>
              <a:rPr lang="ru-RU" dirty="0" smtClean="0"/>
              <a:t>, 1995.</a:t>
            </a:r>
          </a:p>
          <a:p>
            <a:pPr lvl="0"/>
            <a:r>
              <a:rPr lang="ru-RU" dirty="0" smtClean="0"/>
              <a:t>Интернет ресурсы: </a:t>
            </a:r>
            <a:r>
              <a:rPr lang="en-US" dirty="0" err="1" smtClean="0"/>
              <a:t>maam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   </a:t>
            </a:r>
            <a:r>
              <a:rPr lang="en-US" dirty="0" err="1" smtClean="0"/>
              <a:t>nsportal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27731">
            <a:off x="838200" y="2286000"/>
            <a:ext cx="7997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162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Проблема, решаемая при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5627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Формирование у детей понятия о величине является ключевым компонентом в усвоении элементарных математических представлений. Но дети очень часто характеризуют предметы по какой-либо одной протяженности, наиболее ярко выраженной, чем другие, а поскольку длина, как правило, является преобладающей у большинства предметов, то и выделение длины легче всего удается ребенку. Значительно большее число ошибок делают дети  при показе ширины. Характер допускаемых ими ошибок говорит о недостаточно четкой дифференциации других измерений, так как дети показывают вместо ширины и длину, и всю верхнюю грань предмета (коробки, стола).</a:t>
            </a:r>
          </a:p>
          <a:p>
            <a:r>
              <a:rPr lang="ru-RU" dirty="0" smtClean="0"/>
              <a:t>Также в ходе констатирующих экспериментов выявилось, что  дети часто не отличают измерительные приборы от общепринятых единиц измерения. Так, под метром они подразумевают деревянный метр, с помощью которого производится отмеривание тканей в магазине, не воспринимая метр как единицу измерения. Точно так же под словом «сантиметр» имеют в виду сантиметровую ленту, которая в быту так и называется.</a:t>
            </a:r>
          </a:p>
          <a:p>
            <a:r>
              <a:rPr lang="ru-RU" dirty="0" smtClean="0"/>
              <a:t>В процессе повседневной жизни дети  не овладевают общепринятыми способами измерения, они лишь с большей или меньшей степенью успешности пытаются копировать внешние действия взрослых, зачастую не вникая в их значение и содержание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7315200" cy="457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Формирование у детей представлений о величине и создание чувственной основы для овладения в последующем величиной как математическим понятием. Способствовать развитию у детей высокой познавательной мотивации.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Формировать у детей первоначальные измерительные умения.  </a:t>
            </a:r>
          </a:p>
          <a:p>
            <a:pPr lvl="0"/>
            <a:r>
              <a:rPr lang="ru-RU" dirty="0" smtClean="0"/>
              <a:t>Познакомить  детей с такими единицами измерения длины, как шаг, пядь, локоть, сажень (формировать у детей представления о возникновении и совершенствования приборов в истории человечества)</a:t>
            </a:r>
          </a:p>
          <a:p>
            <a:pPr lvl="0"/>
            <a:r>
              <a:rPr lang="ru-RU" dirty="0" smtClean="0"/>
              <a:t>Знакомство детей с сантиметром и метром как общепринятыми единицами измерения длины.</a:t>
            </a:r>
          </a:p>
          <a:p>
            <a:pPr lvl="0"/>
            <a:r>
              <a:rPr lang="ru-RU" dirty="0" smtClean="0"/>
              <a:t>Познакомить детей с весами (сравнение веса предметов путем взвешивания).</a:t>
            </a:r>
          </a:p>
          <a:p>
            <a:pPr lvl="0"/>
            <a:r>
              <a:rPr lang="ru-RU" dirty="0" smtClean="0"/>
              <a:t>Учить детей сравнению, измерению предметов и различных веществ.</a:t>
            </a:r>
          </a:p>
          <a:p>
            <a:pPr lvl="0"/>
            <a:r>
              <a:rPr lang="ru-RU" dirty="0" smtClean="0"/>
              <a:t>Научить измерять длину, ширину, высоту предметов с помощью условной мерки (бумаги в клетку)</a:t>
            </a:r>
          </a:p>
          <a:p>
            <a:pPr lvl="0"/>
            <a:r>
              <a:rPr lang="ru-RU" dirty="0" smtClean="0"/>
              <a:t>Познакомить детей с общепринятыми способами измерения жидкости и литром как единицей объема.</a:t>
            </a:r>
          </a:p>
          <a:p>
            <a:pPr lvl="0"/>
            <a:r>
              <a:rPr lang="ru-RU" dirty="0" smtClean="0"/>
              <a:t>Развивать представление о том, что результат измерения (длины, веса, объема предметов) зависит от величины условной меры.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27760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Упражнять в  умении точнее дифференцировать длину, ширину, высоту, т.е. пространственные признаки предметов, отражая их в своей речи. </a:t>
            </a:r>
          </a:p>
          <a:p>
            <a:pPr lvl="0"/>
            <a:r>
              <a:rPr lang="ru-RU" dirty="0" smtClean="0"/>
              <a:t>Учить  самостоятельно,  находить решение поставленной задачи посредством проведения опыта или эксперимента.</a:t>
            </a:r>
          </a:p>
          <a:p>
            <a:pPr lvl="0"/>
            <a:r>
              <a:rPr lang="ru-RU" dirty="0" smtClean="0"/>
              <a:t>Учить детей  анализировать, делать выводы, умозаключения; устанавливать взаимосвязи, закономерности.</a:t>
            </a:r>
          </a:p>
          <a:p>
            <a:pPr lvl="0"/>
            <a:r>
              <a:rPr lang="ru-RU" dirty="0" smtClean="0"/>
              <a:t>Развивать у них интерес к измерительной деятельности, к математике. </a:t>
            </a:r>
          </a:p>
          <a:p>
            <a:pPr lvl="0"/>
            <a:r>
              <a:rPr lang="ru-RU" dirty="0" smtClean="0"/>
              <a:t>Совершенствовать глазомер, как основу многих практических навыков и умений, расширять представления об окружающей действительности,  совершенствовать познавательную сферу, развивать наглядно-образное и логическое мышление, способствовать развитию органов чувств.</a:t>
            </a:r>
          </a:p>
          <a:p>
            <a:pPr lvl="0"/>
            <a:r>
              <a:rPr lang="ru-RU" dirty="0" smtClean="0"/>
              <a:t>Заложить основы навыков и умений, необходимых для будущей трудовой жизни.</a:t>
            </a:r>
          </a:p>
          <a:p>
            <a:pPr lvl="0"/>
            <a:r>
              <a:rPr lang="ru-RU" dirty="0" smtClean="0"/>
              <a:t>Воспитывать познавательный интерес к исследовательской  деятельности по математическому развитию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 smtClean="0"/>
              <a:t>I</a:t>
            </a:r>
            <a:r>
              <a:rPr lang="ru-RU" b="1" i="1" dirty="0" smtClean="0"/>
              <a:t> этап.  Организационный. </a:t>
            </a: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Анализ проблемы: как повысить познавательную активность детей;</a:t>
            </a:r>
          </a:p>
          <a:p>
            <a:pPr lvl="0"/>
            <a:r>
              <a:rPr lang="ru-RU" dirty="0" smtClean="0"/>
              <a:t>создание банка идей и предложений; подбор методической, справочной литературы по выбранной тематике проекта;</a:t>
            </a:r>
          </a:p>
          <a:p>
            <a:pPr lvl="0"/>
            <a:r>
              <a:rPr lang="ru-RU" dirty="0" smtClean="0"/>
              <a:t>подбор необходимого оборудования и пособий для практического обогащения проекта, целенаправленности, систематизации </a:t>
            </a:r>
            <a:r>
              <a:rPr lang="ru-RU" dirty="0" err="1" smtClean="0"/>
              <a:t>воспитательно</a:t>
            </a:r>
            <a:r>
              <a:rPr lang="ru-RU" dirty="0" smtClean="0"/>
              <a:t>–образовательного процесса математической направленности.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en-US" i="1" dirty="0" smtClean="0"/>
              <a:t>II</a:t>
            </a:r>
            <a:r>
              <a:rPr lang="ru-RU" i="1" dirty="0" smtClean="0"/>
              <a:t> этап. Основной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Составление проекта поэтапного плана работы;                     </a:t>
            </a:r>
          </a:p>
          <a:p>
            <a:pPr lvl="0"/>
            <a:r>
              <a:rPr lang="ru-RU" dirty="0" smtClean="0"/>
              <a:t>Определение задач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 образовательной работы;</a:t>
            </a:r>
          </a:p>
          <a:p>
            <a:pPr lvl="0"/>
            <a:r>
              <a:rPr lang="ru-RU" dirty="0" smtClean="0"/>
              <a:t>  Планирование деятельности;</a:t>
            </a:r>
          </a:p>
          <a:p>
            <a:pPr lvl="0"/>
            <a:r>
              <a:rPr lang="ru-RU" dirty="0" smtClean="0"/>
              <a:t>Разработка конспектов НОД, бесед, подбор дидактических игр, подбор практического материала для исследовательской деятельности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310</TotalTime>
  <Words>1164</Words>
  <Application>Microsoft Office PowerPoint</Application>
  <PresentationFormat>Экран (4:3)</PresentationFormat>
  <Paragraphs>113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Изящная</vt:lpstr>
      <vt:lpstr>Презентация PowerPoint</vt:lpstr>
      <vt:lpstr>     Тип проекта:  познавательно – исследовательский </vt:lpstr>
      <vt:lpstr>Актуальность проекта</vt:lpstr>
      <vt:lpstr> Проблема, решаемая при реализации проекта</vt:lpstr>
      <vt:lpstr>Цель проекта</vt:lpstr>
      <vt:lpstr>Задачи проекта</vt:lpstr>
      <vt:lpstr>Задачи проекта</vt:lpstr>
      <vt:lpstr>Этапы проекта</vt:lpstr>
      <vt:lpstr> II этап. Основной</vt:lpstr>
      <vt:lpstr>III этап. Заключительный </vt:lpstr>
      <vt:lpstr>Предполагаемый результат </vt:lpstr>
      <vt:lpstr>ожидаемые результаты: </vt:lpstr>
      <vt:lpstr>Презентация PowerPoint</vt:lpstr>
      <vt:lpstr>Практическая реализация проекта</vt:lpstr>
      <vt:lpstr>«Измерение длины при помощи условной мерки»: (исследовательская деятельность)</vt:lpstr>
      <vt:lpstr>«Измерение ширины при помощи условной мерки»: (исследовательская деятельность)</vt:lpstr>
      <vt:lpstr>«Измерение высоты при помощи условной мерки»: (исследовательская деятельность)</vt:lpstr>
      <vt:lpstr>«Измерение толщины»: (исследовательская деятельность)</vt:lpstr>
      <vt:lpstr>«Измерение сыпучих веществ  при помощи условной мерки»: (исследовательская деятельность)</vt:lpstr>
      <vt:lpstr>«Измерение объёма жидкости  при помощи условной мерки»: (исследовательская деятельность)</vt:lpstr>
      <vt:lpstr>Чтение художественной литературы</vt:lpstr>
      <vt:lpstr>Опыт: «Что тяжелее камень или вата?»</vt:lpstr>
      <vt:lpstr>Экскурсия в медицинский кабинет</vt:lpstr>
      <vt:lpstr>«Знакомство с весами»</vt:lpstr>
      <vt:lpstr>«Знакомство с весами»</vt:lpstr>
      <vt:lpstr>Экскурсия на кухню детского сада</vt:lpstr>
      <vt:lpstr>Сюжетно – ролевая игра «Ателье»</vt:lpstr>
      <vt:lpstr>Сюжетно – ролевая игра «Аптека»</vt:lpstr>
      <vt:lpstr>Сюжетно- ролевая игра «Магазин»</vt:lpstr>
      <vt:lpstr>Презентация PowerPoint</vt:lpstr>
      <vt:lpstr>Самостоятельная деятельность</vt:lpstr>
      <vt:lpstr>итоговое мероприятие   математический досуг  «В гостях у королевы Величины»</vt:lpstr>
      <vt:lpstr>Презентация PowerPoint</vt:lpstr>
      <vt:lpstr>Вывод:</vt:lpstr>
      <vt:lpstr>Список использованных источников.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Admin</cp:lastModifiedBy>
  <cp:revision>36</cp:revision>
  <dcterms:created xsi:type="dcterms:W3CDTF">2016-08-17T14:47:12Z</dcterms:created>
  <dcterms:modified xsi:type="dcterms:W3CDTF">2023-10-05T15:09:49Z</dcterms:modified>
</cp:coreProperties>
</file>